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906000" cy="6858000" type="A4"/>
  <p:notesSz cx="6918325" cy="92233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A71"/>
    <a:srgbClr val="FFFF00"/>
    <a:srgbClr val="00FF00"/>
    <a:srgbClr val="FF66CC"/>
    <a:srgbClr val="F2FAA4"/>
    <a:srgbClr val="95B3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9472" autoAdjust="0"/>
  </p:normalViewPr>
  <p:slideViewPr>
    <p:cSldViewPr>
      <p:cViewPr varScale="1">
        <p:scale>
          <a:sx n="129" d="100"/>
          <a:sy n="129" d="100"/>
        </p:scale>
        <p:origin x="1506" y="12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97941" cy="461169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18783" y="1"/>
            <a:ext cx="2997941" cy="461169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r">
              <a:defRPr sz="1200"/>
            </a:lvl1pPr>
          </a:lstStyle>
          <a:p>
            <a:fld id="{A634F2F8-A3FB-4B88-B05F-8D95C894EC0D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692150"/>
            <a:ext cx="499745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28" tIns="46264" rIns="92528" bIns="4626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1833" y="4381104"/>
            <a:ext cx="5534660" cy="4150519"/>
          </a:xfrm>
          <a:prstGeom prst="rect">
            <a:avLst/>
          </a:prstGeom>
        </p:spPr>
        <p:txBody>
          <a:bodyPr vert="horz" lIns="92528" tIns="46264" rIns="92528" bIns="4626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60606"/>
            <a:ext cx="2997941" cy="461169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18783" y="8760606"/>
            <a:ext cx="2997941" cy="461169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r">
              <a:defRPr sz="1200"/>
            </a:lvl1pPr>
          </a:lstStyle>
          <a:p>
            <a:fld id="{955C71F9-BCAE-4382-9CC8-787FC501F3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9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C71F9-BCAE-4382-9CC8-787FC501F3B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5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2D96-3110-48FC-9ADE-0ADA465A4423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0626C-E584-4894-B9B7-F239EA4EE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2D96-3110-48FC-9ADE-0ADA465A4423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0626C-E584-4894-B9B7-F239EA4EE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2D96-3110-48FC-9ADE-0ADA465A4423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0626C-E584-4894-B9B7-F239EA4EE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2D96-3110-48FC-9ADE-0ADA465A4423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0626C-E584-4894-B9B7-F239EA4EE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2D96-3110-48FC-9ADE-0ADA465A4423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0626C-E584-4894-B9B7-F239EA4EE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2D96-3110-48FC-9ADE-0ADA465A4423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0626C-E584-4894-B9B7-F239EA4EE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2D96-3110-48FC-9ADE-0ADA465A4423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0626C-E584-4894-B9B7-F239EA4EE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2D96-3110-48FC-9ADE-0ADA465A4423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0626C-E584-4894-B9B7-F239EA4EE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2D96-3110-48FC-9ADE-0ADA465A4423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0626C-E584-4894-B9B7-F239EA4EE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2D96-3110-48FC-9ADE-0ADA465A4423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0626C-E584-4894-B9B7-F239EA4EE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2D96-3110-48FC-9ADE-0ADA465A4423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0626C-E584-4894-B9B7-F239EA4EE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B2D96-3110-48FC-9ADE-0ADA465A4423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0626C-E584-4894-B9B7-F239EA4EE6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changj@bgsu.edu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81000" y="2790825"/>
            <a:ext cx="2590800" cy="4095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zh-CN" sz="1400" b="1" u="sng" dirty="0" smtClean="0">
                <a:latin typeface="Aharoni" pitchFamily="2" charset="-79"/>
                <a:ea typeface="SimSun" pitchFamily="2" charset="-122"/>
                <a:cs typeface="Aharoni" pitchFamily="2" charset="-79"/>
              </a:rPr>
              <a:t>Quick Facts</a:t>
            </a:r>
            <a:endParaRPr kumimoji="0" lang="en-US" altLang="zh-CN" sz="1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haroni" pitchFamily="2" charset="-79"/>
              <a:ea typeface="SimSun" pitchFamily="2" charset="-122"/>
              <a:cs typeface="Aharoni" pitchFamily="2" charset="-79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457200" y="-23446"/>
            <a:ext cx="4267200" cy="2667000"/>
            <a:chOff x="-457200" y="0"/>
            <a:chExt cx="4267200" cy="2667000"/>
          </a:xfrm>
        </p:grpSpPr>
        <p:grpSp>
          <p:nvGrpSpPr>
            <p:cNvPr id="4" name="Group 3"/>
            <p:cNvGrpSpPr/>
            <p:nvPr/>
          </p:nvGrpSpPr>
          <p:grpSpPr>
            <a:xfrm>
              <a:off x="-457200" y="0"/>
              <a:ext cx="4267200" cy="2667000"/>
              <a:chOff x="3200400" y="114300"/>
              <a:chExt cx="3352800" cy="2552700"/>
            </a:xfrm>
          </p:grpSpPr>
          <p:sp>
            <p:nvSpPr>
              <p:cNvPr id="3" name="Pentagon 2"/>
              <p:cNvSpPr/>
              <p:nvPr/>
            </p:nvSpPr>
            <p:spPr>
              <a:xfrm rot="5400000">
                <a:off x="3559629" y="114300"/>
                <a:ext cx="2552700" cy="2552700"/>
              </a:xfrm>
              <a:prstGeom prst="homePlate">
                <a:avLst>
                  <a:gd name="adj" fmla="val 17115"/>
                </a:avLst>
              </a:prstGeom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Rectangle 1"/>
              <p:cNvSpPr>
                <a:spLocks noChangeArrowheads="1"/>
              </p:cNvSpPr>
              <p:nvPr/>
            </p:nvSpPr>
            <p:spPr bwMode="auto">
              <a:xfrm>
                <a:off x="3200400" y="226158"/>
                <a:ext cx="3352800" cy="1031052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3200" b="1" i="0" u="none" strike="noStrike" normalizeH="0" baseline="0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1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Rockwell" pitchFamily="18" charset="0"/>
                    <a:ea typeface="SimSun" pitchFamily="2" charset="-122"/>
                    <a:cs typeface="Times New Roman" pitchFamily="18" charset="0"/>
                  </a:rPr>
                  <a:t>BUSINESS</a:t>
                </a:r>
                <a:r>
                  <a:rPr kumimoji="0" lang="en-US" altLang="zh-CN" sz="3200" b="1" i="0" u="none" strike="noStrike" normalizeH="0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1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Rockwell" pitchFamily="18" charset="0"/>
                    <a:ea typeface="SimSun" pitchFamily="2" charset="-122"/>
                    <a:cs typeface="Times New Roman" pitchFamily="18" charset="0"/>
                  </a:rPr>
                  <a:t> 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3200" b="1" i="0" u="none" strike="noStrike" normalizeH="0" baseline="0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1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Rockwell" pitchFamily="18" charset="0"/>
                    <a:ea typeface="SimSun" pitchFamily="2" charset="-122"/>
                    <a:cs typeface="Times New Roman" pitchFamily="18" charset="0"/>
                  </a:rPr>
                  <a:t>ANALYTICS</a:t>
                </a:r>
                <a:endParaRPr kumimoji="0" lang="en-US" altLang="zh-CN" sz="2400" b="1" i="0" u="none" strike="noStrike" normalizeH="0" baseline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0" y="1242646"/>
              <a:ext cx="324889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Extensive and systematic </a:t>
              </a:r>
              <a:r>
                <a:rPr lang="en-US" sz="1200" b="1" dirty="0">
                  <a:solidFill>
                    <a:schemeClr val="bg1"/>
                  </a:solidFill>
                </a:rPr>
                <a:t>use of data, statistical and quantitative analysis, exploratory and predictive analysis, and fact-based management to drive business decisions and 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actions</a:t>
              </a:r>
              <a:r>
                <a:rPr lang="en-US" sz="1200" b="1" dirty="0">
                  <a:solidFill>
                    <a:schemeClr val="bg1"/>
                  </a:solidFill>
                </a:rPr>
                <a:t> </a:t>
              </a:r>
            </a:p>
            <a:p>
              <a:r>
                <a:rPr lang="en-US" sz="1200" b="1" dirty="0" smtClean="0">
                  <a:solidFill>
                    <a:schemeClr val="bg1"/>
                  </a:solidFill>
                </a:rPr>
                <a:t>[Davenport</a:t>
              </a:r>
              <a:r>
                <a:rPr lang="en-US" sz="1200" b="1" dirty="0">
                  <a:solidFill>
                    <a:schemeClr val="bg1"/>
                  </a:solidFill>
                </a:rPr>
                <a:t>, 2006, Harvard Business 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Review]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1" y="1219200"/>
              <a:ext cx="32488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200400"/>
            <a:ext cx="1600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D:\Dropbox\Dropbox\business\data-analytics-salary_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124200"/>
            <a:ext cx="1447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685800"/>
            <a:ext cx="3835400" cy="2176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oup 21"/>
          <p:cNvGrpSpPr/>
          <p:nvPr/>
        </p:nvGrpSpPr>
        <p:grpSpPr>
          <a:xfrm>
            <a:off x="2362200" y="152400"/>
            <a:ext cx="3200400" cy="409575"/>
            <a:chOff x="3957319" y="3581400"/>
            <a:chExt cx="2362200" cy="409575"/>
          </a:xfrm>
        </p:grpSpPr>
        <p:sp>
          <p:nvSpPr>
            <p:cNvPr id="21" name="Pentagon 20"/>
            <p:cNvSpPr/>
            <p:nvPr/>
          </p:nvSpPr>
          <p:spPr>
            <a:xfrm>
              <a:off x="4744719" y="3581400"/>
              <a:ext cx="843643" cy="304800"/>
            </a:xfrm>
            <a:prstGeom prst="homePlat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 Box 3"/>
            <p:cNvSpPr txBox="1">
              <a:spLocks noChangeArrowheads="1"/>
            </p:cNvSpPr>
            <p:nvPr/>
          </p:nvSpPr>
          <p:spPr bwMode="auto">
            <a:xfrm>
              <a:off x="3957319" y="3581400"/>
              <a:ext cx="2362200" cy="409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>
                  <a:tab pos="973138" algn="l"/>
                  <a:tab pos="2568575" algn="l"/>
                </a:tabLst>
              </a:pPr>
              <a:r>
                <a:rPr lang="en-US" altLang="zh-CN" sz="1400" b="1" dirty="0" smtClean="0">
                  <a:latin typeface="Aharoni" pitchFamily="2" charset="-79"/>
                  <a:ea typeface="SimSun" pitchFamily="2" charset="-122"/>
                  <a:cs typeface="Aharoni" pitchFamily="2" charset="-79"/>
                </a:rPr>
                <a:t>OUTLOOK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7" name="Straight Connector 26"/>
          <p:cNvCxnSpPr/>
          <p:nvPr/>
        </p:nvCxnSpPr>
        <p:spPr>
          <a:xfrm>
            <a:off x="3352800" y="3657600"/>
            <a:ext cx="0" cy="297180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2819400" y="3324225"/>
            <a:ext cx="2362200" cy="409575"/>
            <a:chOff x="4114800" y="3581400"/>
            <a:chExt cx="2362200" cy="409575"/>
          </a:xfrm>
        </p:grpSpPr>
        <p:sp>
          <p:nvSpPr>
            <p:cNvPr id="30" name="Pentagon 29"/>
            <p:cNvSpPr/>
            <p:nvPr/>
          </p:nvSpPr>
          <p:spPr>
            <a:xfrm>
              <a:off x="4724400" y="3581400"/>
              <a:ext cx="1219200" cy="304800"/>
            </a:xfrm>
            <a:prstGeom prst="homePlat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 Box 3"/>
            <p:cNvSpPr txBox="1">
              <a:spLocks noChangeArrowheads="1"/>
            </p:cNvSpPr>
            <p:nvPr/>
          </p:nvSpPr>
          <p:spPr bwMode="auto">
            <a:xfrm>
              <a:off x="4114800" y="3581400"/>
              <a:ext cx="2362200" cy="409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altLang="zh-CN" sz="1400" b="1" dirty="0" smtClean="0">
                  <a:latin typeface="Aharoni" pitchFamily="2" charset="-79"/>
                  <a:ea typeface="SimSun" pitchFamily="2" charset="-122"/>
                  <a:cs typeface="Aharoni" pitchFamily="2" charset="-79"/>
                </a:rPr>
                <a:t>JOB TASKS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2902601"/>
            <a:ext cx="2971800" cy="22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Min\Desktop\business\analytics_life_cycl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8550" y="3790950"/>
            <a:ext cx="2533650" cy="2533650"/>
          </a:xfrm>
          <a:prstGeom prst="rect">
            <a:avLst/>
          </a:prstGeom>
          <a:noFill/>
        </p:spPr>
      </p:pic>
      <p:sp>
        <p:nvSpPr>
          <p:cNvPr id="35" name="Rectangle 34"/>
          <p:cNvSpPr/>
          <p:nvPr/>
        </p:nvSpPr>
        <p:spPr>
          <a:xfrm>
            <a:off x="4191000" y="6400800"/>
            <a:ext cx="206819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i="1" dirty="0"/>
              <a:t>Copyright © 2014 Deloitte Development LLC.</a:t>
            </a:r>
            <a:r>
              <a:rPr lang="en-US" sz="900" i="1" dirty="0"/>
              <a:t> 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7391400" y="609600"/>
            <a:ext cx="0" cy="236220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6705600" y="152400"/>
            <a:ext cx="2590800" cy="409575"/>
            <a:chOff x="4045324" y="3581400"/>
            <a:chExt cx="2362200" cy="409575"/>
          </a:xfrm>
        </p:grpSpPr>
        <p:sp>
          <p:nvSpPr>
            <p:cNvPr id="38" name="Pentagon 37"/>
            <p:cNvSpPr/>
            <p:nvPr/>
          </p:nvSpPr>
          <p:spPr>
            <a:xfrm>
              <a:off x="4724401" y="3581400"/>
              <a:ext cx="1057835" cy="304800"/>
            </a:xfrm>
            <a:prstGeom prst="homePlat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 Box 3"/>
            <p:cNvSpPr txBox="1">
              <a:spLocks noChangeArrowheads="1"/>
            </p:cNvSpPr>
            <p:nvPr/>
          </p:nvSpPr>
          <p:spPr bwMode="auto">
            <a:xfrm>
              <a:off x="4045324" y="3581400"/>
              <a:ext cx="2362200" cy="409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altLang="zh-CN" sz="1400" b="1" dirty="0" smtClean="0">
                  <a:latin typeface="Aharoni" pitchFamily="2" charset="-79"/>
                  <a:ea typeface="SimSun" pitchFamily="2" charset="-122"/>
                  <a:cs typeface="Aharoni" pitchFamily="2" charset="-79"/>
                </a:rPr>
                <a:t>SALARY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40" name="Picture 3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05600" y="3276600"/>
            <a:ext cx="3124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1" name="Straight Connector 40"/>
          <p:cNvCxnSpPr/>
          <p:nvPr/>
        </p:nvCxnSpPr>
        <p:spPr>
          <a:xfrm>
            <a:off x="6477000" y="3657600"/>
            <a:ext cx="0" cy="297180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6477000" y="3048000"/>
            <a:ext cx="762000" cy="45720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9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7600" y="609600"/>
            <a:ext cx="2362200" cy="2362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TextBox 50"/>
          <p:cNvSpPr txBox="1"/>
          <p:nvPr/>
        </p:nvSpPr>
        <p:spPr>
          <a:xfrm>
            <a:off x="8229600" y="2971800"/>
            <a:ext cx="2057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/>
              <a:t>Source: http://www.payscale.com/</a:t>
            </a:r>
            <a:endParaRPr lang="en-US" sz="800" i="1" dirty="0"/>
          </a:p>
        </p:txBody>
      </p:sp>
      <p:sp>
        <p:nvSpPr>
          <p:cNvPr id="52" name="TextBox 51"/>
          <p:cNvSpPr txBox="1"/>
          <p:nvPr/>
        </p:nvSpPr>
        <p:spPr>
          <a:xfrm>
            <a:off x="8305800" y="6629400"/>
            <a:ext cx="2057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/>
              <a:t>Source: http://www1.salary.com/</a:t>
            </a:r>
            <a:endParaRPr lang="en-US" sz="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495800" y="304800"/>
            <a:ext cx="0" cy="289560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5219701" y="1844370"/>
            <a:ext cx="3809999" cy="2209801"/>
            <a:chOff x="3360057" y="4348022"/>
            <a:chExt cx="4172854" cy="2343729"/>
          </a:xfrm>
        </p:grpSpPr>
        <p:sp>
          <p:nvSpPr>
            <p:cNvPr id="17" name="Oval 16"/>
            <p:cNvSpPr/>
            <p:nvPr/>
          </p:nvSpPr>
          <p:spPr>
            <a:xfrm>
              <a:off x="4423226" y="4348022"/>
              <a:ext cx="1524001" cy="1443182"/>
            </a:xfrm>
            <a:prstGeom prst="ellipse">
              <a:avLst/>
            </a:prstGeom>
            <a:solidFill>
              <a:srgbClr val="95B3D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5780313" y="4590477"/>
              <a:ext cx="1752598" cy="1371600"/>
              <a:chOff x="4905094" y="4215888"/>
              <a:chExt cx="1577335" cy="1219200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4905094" y="4215888"/>
                <a:ext cx="1427113" cy="1219200"/>
              </a:xfrm>
              <a:prstGeom prst="ellipse">
                <a:avLst/>
              </a:prstGeom>
              <a:solidFill>
                <a:srgbClr val="FFFF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247993" y="4431403"/>
                <a:ext cx="1234436" cy="6093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Business</a:t>
                </a:r>
              </a:p>
              <a:p>
                <a:pPr algn="ctr"/>
                <a:r>
                  <a:rPr lang="en-US" sz="1200" b="1" dirty="0" smtClean="0"/>
                  <a:t> Intelligence</a:t>
                </a:r>
              </a:p>
              <a:p>
                <a:pPr algn="ctr"/>
                <a:r>
                  <a:rPr lang="en-US" sz="1200" b="1" dirty="0" smtClean="0"/>
                  <a:t>(Tableau)</a:t>
                </a:r>
                <a:endParaRPr lang="en-US" sz="1200" b="1" dirty="0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3360057" y="4681347"/>
              <a:ext cx="2686504" cy="1848757"/>
              <a:chOff x="4380410" y="5109465"/>
              <a:chExt cx="2417853" cy="164334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4380410" y="5486396"/>
                <a:ext cx="1296487" cy="1266409"/>
              </a:xfrm>
              <a:prstGeom prst="ellipse">
                <a:avLst/>
              </a:prstGeom>
              <a:solidFill>
                <a:srgbClr val="FF66CC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242761" y="5109465"/>
                <a:ext cx="1555502" cy="435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Optimization Solvers</a:t>
                </a:r>
              </a:p>
              <a:p>
                <a:pPr algn="ctr"/>
                <a:r>
                  <a:rPr lang="en-US" sz="1200" b="1" dirty="0" smtClean="0"/>
                  <a:t>(Excel, GAMS, </a:t>
                </a:r>
                <a:r>
                  <a:rPr lang="en-US" sz="1200" b="1" dirty="0" err="1" smtClean="0"/>
                  <a:t>Gurobi</a:t>
                </a:r>
                <a:r>
                  <a:rPr lang="en-US" sz="1200" b="1" dirty="0" smtClean="0"/>
                  <a:t>)</a:t>
                </a:r>
                <a:endParaRPr lang="en-US" sz="1200" b="1" dirty="0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4695371" y="5398659"/>
              <a:ext cx="1418771" cy="1293092"/>
              <a:chOff x="5457371" y="5398659"/>
              <a:chExt cx="1418771" cy="1293092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5457371" y="5398659"/>
                <a:ext cx="1418771" cy="1293092"/>
              </a:xfrm>
              <a:prstGeom prst="ellipse">
                <a:avLst/>
              </a:prstGeom>
              <a:solidFill>
                <a:srgbClr val="92D05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457371" y="5959651"/>
                <a:ext cx="1371599" cy="685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Data Analysis</a:t>
                </a:r>
              </a:p>
              <a:p>
                <a:pPr algn="ctr"/>
                <a:r>
                  <a:rPr lang="en-US" sz="1200" b="1" dirty="0" smtClean="0"/>
                  <a:t>(Minitab, </a:t>
                </a:r>
                <a:r>
                  <a:rPr lang="en-US" sz="1200" b="1" dirty="0" smtClean="0"/>
                  <a:t>R, </a:t>
                </a:r>
              </a:p>
              <a:p>
                <a:pPr algn="ctr"/>
                <a:r>
                  <a:rPr lang="en-US" sz="1200" b="1" dirty="0" smtClean="0"/>
                  <a:t>SAS, SPSS)</a:t>
                </a:r>
                <a:endParaRPr lang="en-US" sz="1200" b="1" dirty="0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3777343" y="5317840"/>
              <a:ext cx="272142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u="sng" dirty="0" smtClean="0"/>
                <a:t>TOP IN-DEMAND SKILLS</a:t>
              </a:r>
              <a:endParaRPr lang="en-US" b="1" u="sng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617451" y="1724025"/>
            <a:ext cx="1371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800" i="1" dirty="0" smtClean="0"/>
              <a:t>Source: Burring Glass international report of job postings for bachelors and graduate degree holders in the data analytics field during 2012</a:t>
            </a:r>
            <a:endParaRPr lang="en-US" sz="800" i="1" dirty="0"/>
          </a:p>
        </p:txBody>
      </p:sp>
      <p:grpSp>
        <p:nvGrpSpPr>
          <p:cNvPr id="47" name="Group 46"/>
          <p:cNvGrpSpPr/>
          <p:nvPr/>
        </p:nvGrpSpPr>
        <p:grpSpPr>
          <a:xfrm>
            <a:off x="3124200" y="3581400"/>
            <a:ext cx="2286000" cy="76200"/>
            <a:chOff x="1371600" y="5156200"/>
            <a:chExt cx="2199290" cy="101600"/>
          </a:xfrm>
        </p:grpSpPr>
        <p:cxnSp>
          <p:nvCxnSpPr>
            <p:cNvPr id="39" name="Straight Connector 38"/>
            <p:cNvCxnSpPr/>
            <p:nvPr/>
          </p:nvCxnSpPr>
          <p:spPr>
            <a:xfrm flipH="1">
              <a:off x="1371600" y="5257800"/>
              <a:ext cx="1828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3200400" y="5156200"/>
              <a:ext cx="370490" cy="101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953000" y="4030162"/>
            <a:ext cx="2286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b="1" dirty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STAT </a:t>
            </a:r>
            <a:r>
              <a:rPr lang="en-US" altLang="zh-CN" sz="1100" b="1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5020 Regression Analysis</a:t>
            </a:r>
            <a:endParaRPr lang="en-US" altLang="zh-CN" sz="1100" b="1" dirty="0">
              <a:solidFill>
                <a:schemeClr val="accent3">
                  <a:lumMod val="75000"/>
                </a:schemeClr>
              </a:solidFill>
              <a:latin typeface="Book Antiqua" pitchFamily="18" charset="0"/>
              <a:ea typeface="SimSun" pitchFamily="2" charset="-122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b="1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STAT </a:t>
            </a:r>
            <a:r>
              <a:rPr lang="en-US" altLang="zh-CN" sz="1100" b="1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5080 Experimental Design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b="1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STAT 5160 Time Series </a:t>
            </a:r>
            <a:r>
              <a:rPr lang="en-US" altLang="zh-CN" sz="1100" b="1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Analysis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b="1" dirty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STAT 6440 Data Mining</a:t>
            </a:r>
            <a:endParaRPr lang="en-US" altLang="zh-CN" sz="1100" b="1" dirty="0" smtClean="0">
              <a:solidFill>
                <a:schemeClr val="accent3">
                  <a:lumMod val="75000"/>
                </a:schemeClr>
              </a:solidFill>
              <a:latin typeface="Book Antiqua" pitchFamily="18" charset="0"/>
              <a:ea typeface="SimSun" pitchFamily="2" charset="-122"/>
              <a:cs typeface="Times New Roman" pitchFamily="18" charset="0"/>
            </a:endParaRPr>
          </a:p>
        </p:txBody>
      </p:sp>
      <p:pic>
        <p:nvPicPr>
          <p:cNvPr id="15364" name="Picture 4" descr="http://media.graytvinc.com/images/bgsu_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6280" y="685800"/>
            <a:ext cx="1188720" cy="990600"/>
          </a:xfrm>
          <a:prstGeom prst="rect">
            <a:avLst/>
          </a:prstGeom>
          <a:noFill/>
        </p:spPr>
      </p:pic>
      <p:grpSp>
        <p:nvGrpSpPr>
          <p:cNvPr id="49" name="Group 48"/>
          <p:cNvGrpSpPr/>
          <p:nvPr/>
        </p:nvGrpSpPr>
        <p:grpSpPr>
          <a:xfrm>
            <a:off x="6413230" y="1182687"/>
            <a:ext cx="1745041" cy="838200"/>
            <a:chOff x="1371603" y="5257796"/>
            <a:chExt cx="3143140" cy="95250"/>
          </a:xfrm>
        </p:grpSpPr>
        <p:cxnSp>
          <p:nvCxnSpPr>
            <p:cNvPr id="50" name="Straight Connector 49"/>
            <p:cNvCxnSpPr/>
            <p:nvPr/>
          </p:nvCxnSpPr>
          <p:spPr>
            <a:xfrm flipH="1">
              <a:off x="1371603" y="5257796"/>
              <a:ext cx="3143140" cy="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1371604" y="5257796"/>
              <a:ext cx="260884" cy="952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7772400" y="3276600"/>
            <a:ext cx="1676401" cy="533400"/>
            <a:chOff x="1151164" y="5105400"/>
            <a:chExt cx="2571754" cy="152400"/>
          </a:xfrm>
        </p:grpSpPr>
        <p:cxnSp>
          <p:nvCxnSpPr>
            <p:cNvPr id="59" name="Straight Connector 58"/>
            <p:cNvCxnSpPr/>
            <p:nvPr/>
          </p:nvCxnSpPr>
          <p:spPr>
            <a:xfrm flipH="1">
              <a:off x="1151164" y="5257800"/>
              <a:ext cx="257175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1151164" y="5105400"/>
              <a:ext cx="116898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Rectangle 2"/>
          <p:cNvSpPr>
            <a:spLocks noChangeArrowheads="1"/>
          </p:cNvSpPr>
          <p:nvPr/>
        </p:nvSpPr>
        <p:spPr bwMode="auto">
          <a:xfrm>
            <a:off x="7772400" y="3536527"/>
            <a:ext cx="2286000" cy="27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b="1" dirty="0" smtClean="0">
                <a:solidFill>
                  <a:schemeClr val="accent6"/>
                </a:solidFill>
                <a:latin typeface="Book Antiqua"/>
                <a:ea typeface="SimSun"/>
                <a:cs typeface="Times New Roman"/>
              </a:rPr>
              <a:t>MIS 5600 Business Intelligence</a:t>
            </a:r>
            <a:endParaRPr lang="en-US" sz="1400" b="1" dirty="0">
              <a:solidFill>
                <a:schemeClr val="accent6"/>
              </a:solidFill>
              <a:ea typeface="SimSun"/>
              <a:cs typeface="Times New Roman"/>
            </a:endParaRPr>
          </a:p>
        </p:txBody>
      </p:sp>
      <p:sp>
        <p:nvSpPr>
          <p:cNvPr id="68" name="Rectangle 2"/>
          <p:cNvSpPr>
            <a:spLocks noChangeArrowheads="1"/>
          </p:cNvSpPr>
          <p:nvPr/>
        </p:nvSpPr>
        <p:spPr bwMode="auto">
          <a:xfrm>
            <a:off x="3048000" y="3384127"/>
            <a:ext cx="2971800" cy="27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b="1" dirty="0" smtClean="0">
                <a:solidFill>
                  <a:srgbClr val="FF66CC"/>
                </a:solidFill>
                <a:latin typeface="Book Antiqua"/>
                <a:ea typeface="SimSun"/>
                <a:cs typeface="Times New Roman"/>
              </a:rPr>
              <a:t>MIS 5400 Database Management</a:t>
            </a:r>
            <a:endParaRPr lang="en-US" sz="1400" b="1" dirty="0">
              <a:solidFill>
                <a:srgbClr val="FF66CC"/>
              </a:solidFill>
              <a:ea typeface="SimSun"/>
              <a:cs typeface="Times New Roman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4940391" y="4000960"/>
            <a:ext cx="2294651" cy="775584"/>
            <a:chOff x="-1826220" y="5191255"/>
            <a:chExt cx="3433645" cy="64632"/>
          </a:xfrm>
        </p:grpSpPr>
        <p:cxnSp>
          <p:nvCxnSpPr>
            <p:cNvPr id="70" name="Straight Connector 69"/>
            <p:cNvCxnSpPr/>
            <p:nvPr/>
          </p:nvCxnSpPr>
          <p:spPr>
            <a:xfrm>
              <a:off x="-1826220" y="5255887"/>
              <a:ext cx="31926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1366433" y="5191255"/>
              <a:ext cx="240992" cy="637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-609600" y="200025"/>
            <a:ext cx="3429000" cy="409575"/>
            <a:chOff x="4126048" y="3581400"/>
            <a:chExt cx="2362200" cy="409575"/>
          </a:xfrm>
        </p:grpSpPr>
        <p:sp>
          <p:nvSpPr>
            <p:cNvPr id="54" name="Pentagon 53"/>
            <p:cNvSpPr/>
            <p:nvPr/>
          </p:nvSpPr>
          <p:spPr>
            <a:xfrm>
              <a:off x="4724400" y="3581400"/>
              <a:ext cx="1219200" cy="304800"/>
            </a:xfrm>
            <a:prstGeom prst="homePlat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 Box 3"/>
            <p:cNvSpPr txBox="1">
              <a:spLocks noChangeArrowheads="1"/>
            </p:cNvSpPr>
            <p:nvPr/>
          </p:nvSpPr>
          <p:spPr bwMode="auto">
            <a:xfrm>
              <a:off x="4126048" y="3581400"/>
              <a:ext cx="2362200" cy="409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altLang="zh-CN" sz="1400" b="1" dirty="0" smtClean="0">
                  <a:latin typeface="Aharoni" pitchFamily="2" charset="-79"/>
                  <a:ea typeface="SimSun" pitchFamily="2" charset="-122"/>
                  <a:cs typeface="Aharoni" pitchFamily="2" charset="-79"/>
                </a:rPr>
                <a:t>OPPORTUNITIES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1" name="Rectangle 60"/>
          <p:cNvSpPr/>
          <p:nvPr/>
        </p:nvSpPr>
        <p:spPr>
          <a:xfrm>
            <a:off x="6534882" y="1256244"/>
            <a:ext cx="2819400" cy="482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en-US" sz="1100" i="1" dirty="0" smtClean="0"/>
              <a:t>T</a:t>
            </a:r>
            <a:r>
              <a:rPr lang="en-US" altLang="zh-CN" sz="1100" i="1" dirty="0" smtClean="0"/>
              <a:t>hese courses </a:t>
            </a:r>
            <a:r>
              <a:rPr lang="en-US" sz="1100" i="1" dirty="0" smtClean="0"/>
              <a:t>employ mathematical and </a:t>
            </a:r>
            <a:r>
              <a:rPr lang="en-US" sz="1100" i="1" dirty="0" smtClean="0"/>
              <a:t>probabilistic </a:t>
            </a:r>
            <a:r>
              <a:rPr lang="en-US" sz="1100" i="1" dirty="0" smtClean="0"/>
              <a:t>algorithms for solving business decision problems.</a:t>
            </a:r>
            <a:endParaRPr lang="en-US" sz="1100" dirty="0"/>
          </a:p>
        </p:txBody>
      </p:sp>
      <p:sp>
        <p:nvSpPr>
          <p:cNvPr id="62" name="Rectangle 61"/>
          <p:cNvSpPr/>
          <p:nvPr/>
        </p:nvSpPr>
        <p:spPr>
          <a:xfrm>
            <a:off x="4838700" y="4794904"/>
            <a:ext cx="2971800" cy="482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en-US" sz="1100" i="1" dirty="0" smtClean="0"/>
              <a:t>Construct </a:t>
            </a:r>
            <a:r>
              <a:rPr lang="en-US" sz="1100" i="1" dirty="0" smtClean="0"/>
              <a:t>predictive models and develop appropriate experimental </a:t>
            </a:r>
            <a:r>
              <a:rPr lang="en-US" sz="1100" i="1" dirty="0" smtClean="0"/>
              <a:t>designs and analyze the big data.</a:t>
            </a:r>
            <a:endParaRPr lang="en-US" sz="1100" i="1" dirty="0" smtClean="0"/>
          </a:p>
        </p:txBody>
      </p:sp>
      <p:sp>
        <p:nvSpPr>
          <p:cNvPr id="80" name="Rectangle 79"/>
          <p:cNvSpPr/>
          <p:nvPr/>
        </p:nvSpPr>
        <p:spPr>
          <a:xfrm>
            <a:off x="7772400" y="3810000"/>
            <a:ext cx="2133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en-US" sz="1100" i="1" dirty="0" smtClean="0"/>
              <a:t>This course deals with the process of organizing, processing, presenting, and using massive internal and external information to facilitate strategic business decision-making.</a:t>
            </a:r>
          </a:p>
        </p:txBody>
      </p:sp>
      <p:sp>
        <p:nvSpPr>
          <p:cNvPr id="84" name="Rectangle 83"/>
          <p:cNvSpPr/>
          <p:nvPr/>
        </p:nvSpPr>
        <p:spPr>
          <a:xfrm>
            <a:off x="3124200" y="3657600"/>
            <a:ext cx="232410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en-US" sz="1100" i="1" dirty="0" smtClean="0"/>
              <a:t>This course </a:t>
            </a:r>
            <a:r>
              <a:rPr lang="en-US" altLang="zh-CN" sz="1100" i="1" dirty="0" smtClean="0"/>
              <a:t>involves </a:t>
            </a:r>
            <a:r>
              <a:rPr lang="en-US" sz="1100" i="1" dirty="0" smtClean="0"/>
              <a:t>logical database design and effective implementation, including hierarchical, network and relational models. 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048000"/>
            <a:ext cx="2819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1" y="533400"/>
            <a:ext cx="4038600" cy="2567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5508" y="4724400"/>
            <a:ext cx="289869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Connector 15"/>
          <p:cNvCxnSpPr/>
          <p:nvPr/>
        </p:nvCxnSpPr>
        <p:spPr>
          <a:xfrm flipV="1">
            <a:off x="3048000" y="3352800"/>
            <a:ext cx="0" cy="335280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1295400" y="6553200"/>
            <a:ext cx="1676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/>
              <a:t>Source: http://www.glassdoor.com/</a:t>
            </a:r>
            <a:endParaRPr lang="en-US" sz="800" i="1" dirty="0"/>
          </a:p>
        </p:txBody>
      </p:sp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05800" y="5640279"/>
            <a:ext cx="1600200" cy="1217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4" name="Group 103"/>
          <p:cNvGrpSpPr/>
          <p:nvPr/>
        </p:nvGrpSpPr>
        <p:grpSpPr>
          <a:xfrm>
            <a:off x="2209800" y="5410200"/>
            <a:ext cx="3429000" cy="409575"/>
            <a:chOff x="4073555" y="3533775"/>
            <a:chExt cx="2362200" cy="409575"/>
          </a:xfrm>
        </p:grpSpPr>
        <p:sp>
          <p:nvSpPr>
            <p:cNvPr id="105" name="Pentagon 104"/>
            <p:cNvSpPr/>
            <p:nvPr/>
          </p:nvSpPr>
          <p:spPr>
            <a:xfrm>
              <a:off x="4724400" y="3533775"/>
              <a:ext cx="1219200" cy="304800"/>
            </a:xfrm>
            <a:prstGeom prst="homePlat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Text Box 3"/>
            <p:cNvSpPr txBox="1">
              <a:spLocks noChangeArrowheads="1"/>
            </p:cNvSpPr>
            <p:nvPr/>
          </p:nvSpPr>
          <p:spPr bwMode="auto">
            <a:xfrm>
              <a:off x="4073555" y="3533775"/>
              <a:ext cx="2362200" cy="409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altLang="zh-CN" sz="1400" b="1" dirty="0" smtClean="0">
                  <a:latin typeface="Aharoni" pitchFamily="2" charset="-79"/>
                  <a:ea typeface="SimSun" pitchFamily="2" charset="-122"/>
                  <a:cs typeface="Aharoni" pitchFamily="2" charset="-79"/>
                </a:rPr>
                <a:t>CONTACT US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9" name="Rectangle 108"/>
          <p:cNvSpPr/>
          <p:nvPr/>
        </p:nvSpPr>
        <p:spPr>
          <a:xfrm>
            <a:off x="3124200" y="5766137"/>
            <a:ext cx="5257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Master of Science in Applied Statistics with Specialization in Business Analytics Dr. Jane Chang, Graduate Coordinator  </a:t>
            </a:r>
            <a:endParaRPr lang="en-US" sz="1200" b="1" cap="all" dirty="0" smtClean="0"/>
          </a:p>
          <a:p>
            <a:r>
              <a:rPr lang="en-US" sz="1200" dirty="0" smtClean="0"/>
              <a:t>365 Business Administration Bldg.</a:t>
            </a:r>
            <a:br>
              <a:rPr lang="en-US" sz="1200" dirty="0" smtClean="0"/>
            </a:br>
            <a:r>
              <a:rPr lang="en-US" sz="1200" dirty="0" smtClean="0"/>
              <a:t>(419) 372-8683</a:t>
            </a:r>
          </a:p>
          <a:p>
            <a:r>
              <a:rPr lang="en-US" sz="1200" dirty="0" smtClean="0">
                <a:hlinkClick r:id="rId8"/>
              </a:rPr>
              <a:t>changj@bgsu.edu</a:t>
            </a:r>
            <a:endParaRPr lang="en-US" sz="1200" dirty="0"/>
          </a:p>
        </p:txBody>
      </p:sp>
      <p:pic>
        <p:nvPicPr>
          <p:cNvPr id="110" name="Picture 109" descr="bgsu-seal-clipart-128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915400" y="76200"/>
            <a:ext cx="914400" cy="857251"/>
          </a:xfrm>
          <a:prstGeom prst="rect">
            <a:avLst/>
          </a:prstGeom>
        </p:spPr>
      </p:pic>
      <p:grpSp>
        <p:nvGrpSpPr>
          <p:cNvPr id="63" name="Group 62"/>
          <p:cNvGrpSpPr/>
          <p:nvPr/>
        </p:nvGrpSpPr>
        <p:grpSpPr>
          <a:xfrm>
            <a:off x="4572000" y="228600"/>
            <a:ext cx="4952999" cy="409575"/>
            <a:chOff x="4703471" y="3581400"/>
            <a:chExt cx="3202093" cy="409575"/>
          </a:xfrm>
        </p:grpSpPr>
        <p:sp>
          <p:nvSpPr>
            <p:cNvPr id="65" name="Pentagon 64"/>
            <p:cNvSpPr/>
            <p:nvPr/>
          </p:nvSpPr>
          <p:spPr>
            <a:xfrm>
              <a:off x="4724399" y="3581400"/>
              <a:ext cx="2288782" cy="304800"/>
            </a:xfrm>
            <a:prstGeom prst="homePlat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 Box 3"/>
            <p:cNvSpPr txBox="1">
              <a:spLocks noChangeArrowheads="1"/>
            </p:cNvSpPr>
            <p:nvPr/>
          </p:nvSpPr>
          <p:spPr bwMode="auto">
            <a:xfrm>
              <a:off x="4703471" y="3581400"/>
              <a:ext cx="3202093" cy="409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1400" b="1" dirty="0" smtClean="0">
                  <a:latin typeface="Aharoni" pitchFamily="2" charset="-79"/>
                  <a:ea typeface="SimSun" pitchFamily="2" charset="-122"/>
                  <a:cs typeface="Aharoni" pitchFamily="2" charset="-79"/>
                </a:rPr>
                <a:t>BGSU COURSES &amp; SOFTWARE TRAINING</a:t>
              </a: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5219901" y="3204777"/>
            <a:ext cx="1391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Structured Query </a:t>
            </a:r>
            <a:r>
              <a:rPr lang="en-US" sz="1200" b="1" dirty="0" smtClean="0"/>
              <a:t>Language (</a:t>
            </a:r>
            <a:r>
              <a:rPr lang="en-US" sz="1200" b="1" dirty="0" smtClean="0"/>
              <a:t>SQL)</a:t>
            </a:r>
            <a:endParaRPr lang="en-US" sz="1200" b="1" dirty="0"/>
          </a:p>
        </p:txBody>
      </p:sp>
      <p:sp>
        <p:nvSpPr>
          <p:cNvPr id="52" name="Rectangle 2"/>
          <p:cNvSpPr>
            <a:spLocks noChangeArrowheads="1"/>
          </p:cNvSpPr>
          <p:nvPr/>
        </p:nvSpPr>
        <p:spPr bwMode="auto">
          <a:xfrm>
            <a:off x="5867400" y="609600"/>
            <a:ext cx="335280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zh-CN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 </a:t>
            </a:r>
            <a:endParaRPr lang="en-US" altLang="zh-CN" sz="1100" b="1" dirty="0" smtClean="0">
              <a:solidFill>
                <a:schemeClr val="tx2">
                  <a:lumMod val="60000"/>
                  <a:lumOff val="40000"/>
                </a:schemeClr>
              </a:solidFill>
              <a:latin typeface="Book Antiqua" pitchFamily="18" charset="0"/>
              <a:ea typeface="SimSun" pitchFamily="2" charset="-122"/>
              <a:cs typeface="Times New Roman" pitchFamily="18" charset="0"/>
            </a:endParaRPr>
          </a:p>
          <a:p>
            <a:r>
              <a:rPr lang="en-US" altLang="zh-CN" sz="1100" b="1" dirty="0" smtClean="0">
                <a:solidFill>
                  <a:srgbClr val="00B0F0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OR 6610 Linear and Integer Programming</a:t>
            </a:r>
          </a:p>
          <a:p>
            <a:r>
              <a:rPr lang="en-US" altLang="zh-CN" sz="1100" b="1" dirty="0" smtClean="0">
                <a:solidFill>
                  <a:srgbClr val="00B0F0"/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OR 6620 Probability Models for Decision Making</a:t>
            </a:r>
            <a:r>
              <a:rPr lang="en-US" altLang="zh-CN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 Antiqua" pitchFamily="18" charset="0"/>
                <a:ea typeface="SimSun" pitchFamily="2" charset="-122"/>
                <a:cs typeface="Times New Roman" pitchFamily="18" charset="0"/>
              </a:rPr>
              <a:t> </a:t>
            </a:r>
            <a:endParaRPr lang="en-US" altLang="zh-CN" sz="1100" b="1" dirty="0">
              <a:solidFill>
                <a:schemeClr val="tx2">
                  <a:lumMod val="60000"/>
                  <a:lumOff val="40000"/>
                </a:schemeClr>
              </a:solidFill>
              <a:latin typeface="Book Antiqua" pitchFamily="18" charset="0"/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267</Words>
  <Application>Microsoft Office PowerPoint</Application>
  <PresentationFormat>A4 Paper (210x297 mm)</PresentationFormat>
  <Paragraphs>43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宋体</vt:lpstr>
      <vt:lpstr>宋体</vt:lpstr>
      <vt:lpstr>Aharoni</vt:lpstr>
      <vt:lpstr>Arial</vt:lpstr>
      <vt:lpstr>Book Antiqua</vt:lpstr>
      <vt:lpstr>Calibri</vt:lpstr>
      <vt:lpstr>Rockwell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</dc:creator>
  <cp:lastModifiedBy>Jane Yueh Chang</cp:lastModifiedBy>
  <cp:revision>61</cp:revision>
  <cp:lastPrinted>2015-04-14T18:16:02Z</cp:lastPrinted>
  <dcterms:created xsi:type="dcterms:W3CDTF">2015-04-03T02:44:20Z</dcterms:created>
  <dcterms:modified xsi:type="dcterms:W3CDTF">2015-04-14T18:21:47Z</dcterms:modified>
</cp:coreProperties>
</file>